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63" r:id="rId5"/>
    <p:sldId id="258" r:id="rId6"/>
    <p:sldId id="259" r:id="rId7"/>
    <p:sldId id="261" r:id="rId8"/>
    <p:sldId id="262"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8" d="100"/>
          <a:sy n="78" d="100"/>
        </p:scale>
        <p:origin x="-91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9C29F-D5FE-408F-8B41-65B291564277}" type="datetimeFigureOut">
              <a:rPr lang="en-US" smtClean="0"/>
              <a:pPr/>
              <a:t>12/16/2008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F2C7A-3CA7-4258-936B-C11FF97143E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9C29F-D5FE-408F-8B41-65B291564277}" type="datetimeFigureOut">
              <a:rPr lang="en-US" smtClean="0"/>
              <a:pPr/>
              <a:t>12/16/2008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F2C7A-3CA7-4258-936B-C11FF97143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9C29F-D5FE-408F-8B41-65B291564277}" type="datetimeFigureOut">
              <a:rPr lang="en-US" smtClean="0"/>
              <a:pPr/>
              <a:t>12/16/2008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F2C7A-3CA7-4258-936B-C11FF97143E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9C29F-D5FE-408F-8B41-65B291564277}" type="datetimeFigureOut">
              <a:rPr lang="en-US" smtClean="0"/>
              <a:pPr/>
              <a:t>12/16/2008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F2C7A-3CA7-4258-936B-C11FF97143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9C29F-D5FE-408F-8B41-65B291564277}" type="datetimeFigureOut">
              <a:rPr lang="en-US" smtClean="0"/>
              <a:pPr/>
              <a:t>12/16/2008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F2C7A-3CA7-4258-936B-C11FF97143E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69C29F-D5FE-408F-8B41-65B291564277}" type="datetimeFigureOut">
              <a:rPr lang="en-US" smtClean="0"/>
              <a:pPr/>
              <a:t>12/16/2008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F2C7A-3CA7-4258-936B-C11FF97143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9C29F-D5FE-408F-8B41-65B291564277}" type="datetimeFigureOut">
              <a:rPr lang="en-US" smtClean="0"/>
              <a:pPr/>
              <a:t>12/16/2008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4F2C7A-3CA7-4258-936B-C11FF97143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9C29F-D5FE-408F-8B41-65B291564277}" type="datetimeFigureOut">
              <a:rPr lang="en-US" smtClean="0"/>
              <a:pPr/>
              <a:t>12/16/2008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4F2C7A-3CA7-4258-936B-C11FF97143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9C29F-D5FE-408F-8B41-65B291564277}" type="datetimeFigureOut">
              <a:rPr lang="en-US" smtClean="0"/>
              <a:pPr/>
              <a:t>12/16/2008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4F2C7A-3CA7-4258-936B-C11FF97143E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9C29F-D5FE-408F-8B41-65B291564277}" type="datetimeFigureOut">
              <a:rPr lang="en-US" smtClean="0"/>
              <a:pPr/>
              <a:t>12/16/2008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F2C7A-3CA7-4258-936B-C11FF97143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9C29F-D5FE-408F-8B41-65B291564277}" type="datetimeFigureOut">
              <a:rPr lang="en-US" smtClean="0"/>
              <a:pPr/>
              <a:t>12/16/2008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F2C7A-3CA7-4258-936B-C11FF97143E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9C29F-D5FE-408F-8B41-65B291564277}" type="datetimeFigureOut">
              <a:rPr lang="en-US" smtClean="0"/>
              <a:pPr/>
              <a:t>12/16/2008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4F2C7A-3CA7-4258-936B-C11FF97143E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381000" y="304800"/>
            <a:ext cx="8382000" cy="6096000"/>
          </a:xfrm>
        </p:spPr>
        <p:style>
          <a:lnRef idx="1">
            <a:schemeClr val="accent4"/>
          </a:lnRef>
          <a:fillRef idx="2">
            <a:schemeClr val="accent4"/>
          </a:fillRef>
          <a:effectRef idx="1">
            <a:schemeClr val="accent4"/>
          </a:effectRef>
          <a:fontRef idx="minor">
            <a:schemeClr val="dk1"/>
          </a:fontRef>
        </p:style>
        <p:txBody>
          <a:bodyPr/>
          <a:lstStyle/>
          <a:p>
            <a:pPr>
              <a:buNone/>
            </a:pPr>
            <a:endParaRPr lang="en-US" dirty="0" smtClean="0"/>
          </a:p>
          <a:p>
            <a:endParaRPr lang="en-US" dirty="0" smtClean="0"/>
          </a:p>
          <a:p>
            <a:pPr algn="ctr">
              <a:buNone/>
            </a:pPr>
            <a:r>
              <a:rPr lang="en-US" sz="4800" b="1" dirty="0" smtClean="0"/>
              <a:t>Good Writers Start Their Stories With Interesting Leads</a:t>
            </a:r>
            <a:endParaRPr lang="en-US" sz="4800" b="1" dirty="0"/>
          </a:p>
        </p:txBody>
      </p:sp>
      <p:pic>
        <p:nvPicPr>
          <p:cNvPr id="2055" name="Picture 7"/>
          <p:cNvPicPr>
            <a:picLocks noChangeAspect="1" noChangeArrowheads="1"/>
          </p:cNvPicPr>
          <p:nvPr/>
        </p:nvPicPr>
        <p:blipFill>
          <a:blip r:embed="rId2"/>
          <a:srcRect/>
          <a:stretch>
            <a:fillRect/>
          </a:stretch>
        </p:blipFill>
        <p:spPr bwMode="auto">
          <a:xfrm>
            <a:off x="3429000" y="3124200"/>
            <a:ext cx="2133600" cy="28906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style>
          <a:lnRef idx="1">
            <a:schemeClr val="accent4"/>
          </a:lnRef>
          <a:fillRef idx="2">
            <a:schemeClr val="accent4"/>
          </a:fillRef>
          <a:effectRef idx="1">
            <a:schemeClr val="accent4"/>
          </a:effectRef>
          <a:fontRef idx="minor">
            <a:schemeClr val="dk1"/>
          </a:fontRef>
        </p:style>
        <p:txBody>
          <a:bodyPr/>
          <a:lstStyle/>
          <a:p>
            <a:pPr>
              <a:buNone/>
            </a:pPr>
            <a:endParaRPr lang="en-US" dirty="0" smtClean="0"/>
          </a:p>
          <a:p>
            <a:pPr algn="ctr">
              <a:buNone/>
            </a:pPr>
            <a:r>
              <a:rPr lang="en-US" sz="4400" dirty="0" smtClean="0"/>
              <a:t>Writers improve leads by studying the work of authors and then applying their techniques.  </a:t>
            </a:r>
          </a:p>
          <a:p>
            <a:pPr algn="ctr"/>
            <a:endParaRPr lang="en-US" sz="4400" dirty="0" smtClean="0"/>
          </a:p>
          <a:p>
            <a:pPr algn="ctr">
              <a:buNone/>
            </a:pPr>
            <a:r>
              <a:rPr lang="en-US" sz="4400" dirty="0" smtClean="0"/>
              <a:t>A great lead sets us up to write a good story.</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style>
          <a:lnRef idx="1">
            <a:schemeClr val="accent4"/>
          </a:lnRef>
          <a:fillRef idx="2">
            <a:schemeClr val="accent4"/>
          </a:fillRef>
          <a:effectRef idx="1">
            <a:schemeClr val="accent4"/>
          </a:effectRef>
          <a:fontRef idx="minor">
            <a:schemeClr val="dk1"/>
          </a:fontRef>
        </p:style>
        <p:txBody>
          <a:bodyPr/>
          <a:lstStyle/>
          <a:p>
            <a:pPr>
              <a:buNone/>
            </a:pPr>
            <a:r>
              <a:rPr lang="en-US" sz="4800" b="1" dirty="0"/>
              <a:t>Good leads can include</a:t>
            </a:r>
            <a:r>
              <a:rPr lang="en-US" sz="4800" b="1" dirty="0" smtClean="0"/>
              <a:t>:</a:t>
            </a:r>
            <a:endParaRPr lang="en-US" dirty="0"/>
          </a:p>
          <a:p>
            <a:pPr lvl="0"/>
            <a:r>
              <a:rPr lang="en-US" dirty="0"/>
              <a:t>the main character or another character doing a specific action</a:t>
            </a:r>
          </a:p>
          <a:p>
            <a:pPr lvl="0"/>
            <a:r>
              <a:rPr lang="en-US" dirty="0"/>
              <a:t>the main character saying or thinking something (dialogue)</a:t>
            </a:r>
          </a:p>
          <a:p>
            <a:pPr lvl="0"/>
            <a:r>
              <a:rPr lang="en-US" dirty="0"/>
              <a:t>a description of the main character</a:t>
            </a:r>
          </a:p>
          <a:p>
            <a:pPr lvl="0"/>
            <a:r>
              <a:rPr lang="en-US" dirty="0" smtClean="0"/>
              <a:t>showing </a:t>
            </a:r>
            <a:r>
              <a:rPr lang="en-US" dirty="0"/>
              <a:t>setting in a way that creates a </a:t>
            </a:r>
            <a:r>
              <a:rPr lang="en-US" dirty="0" smtClean="0"/>
              <a:t>mood</a:t>
            </a:r>
          </a:p>
          <a:p>
            <a:pPr lvl="0"/>
            <a:r>
              <a:rPr lang="en-US" dirty="0" smtClean="0"/>
              <a:t>foreshadowing of events to come </a:t>
            </a:r>
            <a:endParaRPr lang="en-US" dirty="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457200"/>
            <a:ext cx="8229600" cy="5943600"/>
          </a:xfrm>
        </p:spPr>
        <p:style>
          <a:lnRef idx="1">
            <a:schemeClr val="accent4"/>
          </a:lnRef>
          <a:fillRef idx="2">
            <a:schemeClr val="accent4"/>
          </a:fillRef>
          <a:effectRef idx="1">
            <a:schemeClr val="accent4"/>
          </a:effectRef>
          <a:fontRef idx="minor">
            <a:schemeClr val="dk1"/>
          </a:fontRef>
        </p:style>
        <p:txBody>
          <a:bodyPr/>
          <a:lstStyle/>
          <a:p>
            <a:pPr algn="ctr">
              <a:buNone/>
            </a:pPr>
            <a:endParaRPr lang="en-US" dirty="0" smtClean="0"/>
          </a:p>
          <a:p>
            <a:pPr algn="ctr">
              <a:buNone/>
            </a:pPr>
            <a:endParaRPr lang="en-US" dirty="0"/>
          </a:p>
          <a:p>
            <a:pPr algn="ctr">
              <a:buNone/>
            </a:pPr>
            <a:endParaRPr lang="en-US" dirty="0" smtClean="0"/>
          </a:p>
          <a:p>
            <a:pPr algn="ctr">
              <a:buNone/>
            </a:pPr>
            <a:r>
              <a:rPr lang="en-US" sz="4800" dirty="0" smtClean="0"/>
              <a:t>Let look at some examples of interesting leads.</a:t>
            </a:r>
          </a:p>
          <a:p>
            <a:pPr algn="ctr">
              <a:buNone/>
            </a:pPr>
            <a:endParaRPr lang="en-US" sz="4800" dirty="0"/>
          </a:p>
        </p:txBody>
      </p:sp>
      <p:pic>
        <p:nvPicPr>
          <p:cNvPr id="4" name="Picture 3" descr="C:\Users\Erica\AppData\Local\Microsoft\Windows\Temporary Internet Files\Content.IE5\UYLZ9YIY\MMAG00604_0000[1].gif"/>
          <p:cNvPicPr>
            <a:picLocks noChangeAspect="1" noChangeArrowheads="1" noCrop="1"/>
          </p:cNvPicPr>
          <p:nvPr/>
        </p:nvPicPr>
        <p:blipFill>
          <a:blip r:embed="rId2"/>
          <a:srcRect/>
          <a:stretch>
            <a:fillRect/>
          </a:stretch>
        </p:blipFill>
        <p:spPr bwMode="auto">
          <a:xfrm>
            <a:off x="3733800" y="4038600"/>
            <a:ext cx="1524000" cy="88053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62600"/>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a:buNone/>
            </a:pPr>
            <a:r>
              <a:rPr lang="en-US" dirty="0" smtClean="0"/>
              <a:t>    	One </a:t>
            </a:r>
            <a:r>
              <a:rPr lang="en-US" dirty="0"/>
              <a:t>early spring day, when the leaves of the white oaks were about as big as a mouse’s ear, </a:t>
            </a:r>
            <a:r>
              <a:rPr lang="en-US" dirty="0" smtClean="0"/>
              <a:t>Davy </a:t>
            </a:r>
            <a:r>
              <a:rPr lang="en-US" dirty="0"/>
              <a:t>Crockett set out alone through the forest to do some bear hunting.  Suddenly it started raining real hard, and he felt obliged to stop for shelter under a tree.  As he shook the rain out of his coonskin cap, he got sleepy, so he laid back into the crotch of the tree, and pretty soon he was snoring</a:t>
            </a:r>
            <a:r>
              <a:rPr lang="en-US" dirty="0" smtClean="0"/>
              <a:t>.</a:t>
            </a:r>
          </a:p>
          <a:p>
            <a:pPr>
              <a:buNone/>
            </a:pPr>
            <a:endParaRPr lang="en-US" dirty="0"/>
          </a:p>
          <a:p>
            <a:pPr algn="ctr">
              <a:buNone/>
            </a:pPr>
            <a:r>
              <a:rPr lang="en-US" i="1" dirty="0" smtClean="0"/>
              <a:t>Davy Crockett by Mary Pope Osborne</a:t>
            </a:r>
            <a:endParaRPr lang="en-US" i="1" dirty="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style>
          <a:lnRef idx="1">
            <a:schemeClr val="accent3"/>
          </a:lnRef>
          <a:fillRef idx="2">
            <a:schemeClr val="accent3"/>
          </a:fillRef>
          <a:effectRef idx="1">
            <a:schemeClr val="accent3"/>
          </a:effectRef>
          <a:fontRef idx="minor">
            <a:schemeClr val="dk1"/>
          </a:fontRef>
        </p:style>
        <p:txBody>
          <a:bodyPr/>
          <a:lstStyle/>
          <a:p>
            <a:pPr>
              <a:buNone/>
            </a:pPr>
            <a:r>
              <a:rPr lang="en-US" dirty="0" smtClean="0"/>
              <a:t>    	One </a:t>
            </a:r>
            <a:r>
              <a:rPr lang="en-US" dirty="0"/>
              <a:t>day in the early 1800s a tidal wave crashed down on the shores of Cape Cod in New England.  After the wave had washed back out to sea, the villagers heard deep, bellowing sounds coming from the beach.  When they rushed to find out what was going on, they couldn’t believe their eyes.   A giant baby three fathoms tall -or eighteen feet- was crawling across the sand, crying in a voice as loud as a foghorn</a:t>
            </a:r>
            <a:r>
              <a:rPr lang="en-US" dirty="0" smtClean="0"/>
              <a:t>.</a:t>
            </a:r>
          </a:p>
          <a:p>
            <a:pPr algn="ctr">
              <a:buNone/>
            </a:pPr>
            <a:r>
              <a:rPr lang="en-US" i="1" dirty="0" err="1" smtClean="0"/>
              <a:t>Stormalong</a:t>
            </a:r>
            <a:r>
              <a:rPr lang="en-US" i="1" dirty="0" smtClean="0"/>
              <a:t> by Mary Pope Osborne</a:t>
            </a:r>
            <a:endParaRPr lang="en-US" i="1" dirty="0"/>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style>
          <a:lnRef idx="1">
            <a:schemeClr val="accent3"/>
          </a:lnRef>
          <a:fillRef idx="2">
            <a:schemeClr val="accent3"/>
          </a:fillRef>
          <a:effectRef idx="1">
            <a:schemeClr val="accent3"/>
          </a:effectRef>
          <a:fontRef idx="minor">
            <a:schemeClr val="dk1"/>
          </a:fontRef>
        </p:style>
        <p:txBody>
          <a:bodyPr/>
          <a:lstStyle/>
          <a:p>
            <a:pPr>
              <a:buNone/>
            </a:pPr>
            <a:r>
              <a:rPr lang="en-US" dirty="0" smtClean="0"/>
              <a:t>		“</a:t>
            </a:r>
            <a:r>
              <a:rPr lang="en-US" dirty="0"/>
              <a:t>Afternoon, Mac” Mose Humphreys tipped his stovepipe hat, revealing his flaming red hair.  Puffing a huge cigar, he swaggered toward his special table at </a:t>
            </a:r>
            <a:r>
              <a:rPr lang="en-US" dirty="0" smtClean="0"/>
              <a:t>Paradise </a:t>
            </a:r>
            <a:r>
              <a:rPr lang="en-US" dirty="0"/>
              <a:t>Soup House on the Bowery.  Mose was eight feet tall and had hands as large as Virginia hams.  His arms were so long that he </a:t>
            </a:r>
            <a:r>
              <a:rPr lang="en-US" dirty="0" smtClean="0"/>
              <a:t>could </a:t>
            </a:r>
            <a:r>
              <a:rPr lang="en-US" dirty="0"/>
              <a:t>scratch his kneecaps without bending his back. </a:t>
            </a:r>
          </a:p>
          <a:p>
            <a:endParaRPr lang="en-US" dirty="0" smtClean="0"/>
          </a:p>
          <a:p>
            <a:pPr algn="ctr">
              <a:buNone/>
            </a:pPr>
            <a:r>
              <a:rPr lang="en-US" i="1" dirty="0" smtClean="0"/>
              <a:t>Mose by Mary Pope Osborne</a:t>
            </a:r>
            <a:endParaRPr lang="en-US"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style>
          <a:lnRef idx="1">
            <a:schemeClr val="accent3"/>
          </a:lnRef>
          <a:fillRef idx="2">
            <a:schemeClr val="accent3"/>
          </a:fillRef>
          <a:effectRef idx="1">
            <a:schemeClr val="accent3"/>
          </a:effectRef>
          <a:fontRef idx="minor">
            <a:schemeClr val="dk1"/>
          </a:fontRef>
        </p:style>
        <p:txBody>
          <a:bodyPr/>
          <a:lstStyle/>
          <a:p>
            <a:pPr>
              <a:buNone/>
            </a:pPr>
            <a:r>
              <a:rPr lang="en-US" dirty="0" smtClean="0"/>
              <a:t>		“</a:t>
            </a:r>
            <a:r>
              <a:rPr lang="en-US" dirty="0"/>
              <a:t>I’ve never seen anything like it!”</a:t>
            </a:r>
          </a:p>
          <a:p>
            <a:pPr>
              <a:buNone/>
            </a:pPr>
            <a:r>
              <a:rPr lang="en-US" dirty="0" smtClean="0"/>
              <a:t>		“</a:t>
            </a:r>
            <a:r>
              <a:rPr lang="en-US" dirty="0"/>
              <a:t>Now, Johnny it’s not that bad.”</a:t>
            </a:r>
          </a:p>
          <a:p>
            <a:pPr>
              <a:buNone/>
            </a:pPr>
            <a:r>
              <a:rPr lang="en-US" dirty="0" smtClean="0"/>
              <a:t>		“</a:t>
            </a:r>
            <a:r>
              <a:rPr lang="en-US" dirty="0"/>
              <a:t>Of course it is! How are we ever going to get a crib big enough for him</a:t>
            </a:r>
            <a:r>
              <a:rPr lang="en-US" dirty="0" smtClean="0"/>
              <a:t>?”</a:t>
            </a:r>
            <a:endParaRPr lang="en-US" dirty="0"/>
          </a:p>
          <a:p>
            <a:pPr>
              <a:buNone/>
            </a:pPr>
            <a:r>
              <a:rPr lang="en-US" dirty="0" smtClean="0"/>
              <a:t>		The </a:t>
            </a:r>
            <a:r>
              <a:rPr lang="en-US" dirty="0"/>
              <a:t>baby boy’s parents gazed up at him with a mixture of amazement and fear.  They knew that their child was extraordinary.  This baby boy’s name was Hank Quickfire and his parents would soon find out just how extraordinary he really was.  </a:t>
            </a:r>
            <a:endParaRPr lang="en-US" dirty="0" smtClean="0"/>
          </a:p>
          <a:p>
            <a:pPr algn="ctr">
              <a:buNone/>
            </a:pPr>
            <a:r>
              <a:rPr lang="en-US" i="1" dirty="0" smtClean="0"/>
              <a:t>Hank Quickfire by Mrs. Hatt</a:t>
            </a:r>
            <a:endParaRPr lang="en-US" i="1" dirty="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324600"/>
          </a:xfrm>
        </p:spPr>
        <p:style>
          <a:lnRef idx="1">
            <a:schemeClr val="accent6"/>
          </a:lnRef>
          <a:fillRef idx="2">
            <a:schemeClr val="accent6"/>
          </a:fillRef>
          <a:effectRef idx="1">
            <a:schemeClr val="accent6"/>
          </a:effectRef>
          <a:fontRef idx="minor">
            <a:schemeClr val="dk1"/>
          </a:fontRef>
        </p:style>
        <p:txBody>
          <a:bodyPr>
            <a:normAutofit/>
          </a:bodyPr>
          <a:lstStyle/>
          <a:p>
            <a:pPr algn="ctr">
              <a:buNone/>
            </a:pPr>
            <a:endParaRPr lang="en-US" sz="1100" dirty="0" smtClean="0"/>
          </a:p>
          <a:p>
            <a:pPr algn="ctr">
              <a:buNone/>
            </a:pPr>
            <a:r>
              <a:rPr lang="en-US" b="1" dirty="0" smtClean="0"/>
              <a:t>Go back and revise your lead.  Make sure you capture your readers attention by using a lead that is interesting.  </a:t>
            </a:r>
          </a:p>
          <a:p>
            <a:pPr algn="ctr">
              <a:buNone/>
            </a:pPr>
            <a:endParaRPr lang="en-US" sz="1100" dirty="0"/>
          </a:p>
          <a:p>
            <a:pPr>
              <a:buNone/>
            </a:pPr>
            <a:r>
              <a:rPr lang="en-US" sz="3000" b="1" dirty="0" smtClean="0"/>
              <a:t>Remember good leads can include:</a:t>
            </a:r>
            <a:endParaRPr lang="en-US" sz="3000" dirty="0" smtClean="0"/>
          </a:p>
          <a:p>
            <a:pPr lvl="0"/>
            <a:r>
              <a:rPr lang="en-US" sz="3000" dirty="0" smtClean="0"/>
              <a:t>the main character or another character doing a specific action</a:t>
            </a:r>
          </a:p>
          <a:p>
            <a:pPr lvl="0"/>
            <a:r>
              <a:rPr lang="en-US" sz="3000" dirty="0" smtClean="0"/>
              <a:t>the main character or another character saying or thinking something (dialogue)</a:t>
            </a:r>
          </a:p>
          <a:p>
            <a:pPr lvl="0"/>
            <a:r>
              <a:rPr lang="en-US" sz="3000" dirty="0" smtClean="0"/>
              <a:t>a description of the main character</a:t>
            </a:r>
          </a:p>
          <a:p>
            <a:pPr lvl="0"/>
            <a:r>
              <a:rPr lang="en-US" sz="3000" dirty="0" smtClean="0"/>
              <a:t>Showing setting in a way that creates a mood</a:t>
            </a:r>
          </a:p>
          <a:p>
            <a:pPr lvl="0"/>
            <a:r>
              <a:rPr lang="en-US" sz="3000" dirty="0" smtClean="0"/>
              <a:t>foreshadowing events that are to come</a:t>
            </a:r>
          </a:p>
          <a:p>
            <a:pPr algn="ct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163</Words>
  <Application>Microsoft Office PowerPoint</Application>
  <PresentationFormat>On-screen Show (4:3)</PresentationFormat>
  <Paragraphs>39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Erica Hatt</dc:creator>
  <cp:lastModifiedBy>Erica Hatt</cp:lastModifiedBy>
  <cp:revision>8</cp:revision>
  <dcterms:created xsi:type="dcterms:W3CDTF">2008-12-16T13:07:35Z</dcterms:created>
  <dcterms:modified xsi:type="dcterms:W3CDTF">2008-12-16T19:38:10Z</dcterms:modified>
</cp:coreProperties>
</file>